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3" r:id="rId5"/>
    <p:sldId id="265" r:id="rId6"/>
    <p:sldId id="279" r:id="rId7"/>
    <p:sldId id="264" r:id="rId8"/>
    <p:sldId id="266" r:id="rId9"/>
    <p:sldId id="267" r:id="rId10"/>
    <p:sldId id="268" r:id="rId11"/>
    <p:sldId id="270" r:id="rId12"/>
    <p:sldId id="271" r:id="rId13"/>
    <p:sldId id="272" r:id="rId14"/>
    <p:sldId id="273" r:id="rId15"/>
    <p:sldId id="280" r:id="rId16"/>
    <p:sldId id="274" r:id="rId17"/>
    <p:sldId id="275" r:id="rId18"/>
    <p:sldId id="276" r:id="rId19"/>
    <p:sldId id="277" r:id="rId20"/>
    <p:sldId id="2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63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182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108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157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676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513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90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518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464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09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01493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1965-657A-4420-8533-954C176CEF69}" type="datetimeFigureOut">
              <a:rPr lang="en-AU" smtClean="0"/>
              <a:t>30/12/2017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189B-F7F8-4FAB-9431-CB22168099C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149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Tourism Marketing for small businesses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93033"/>
            <a:ext cx="6244087" cy="3683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600" dirty="0" smtClean="0"/>
              <a:t>Chapter 12</a:t>
            </a:r>
          </a:p>
          <a:p>
            <a:pPr marL="0" indent="0">
              <a:buNone/>
            </a:pPr>
            <a:endParaRPr lang="en-AU" sz="3600" dirty="0"/>
          </a:p>
          <a:p>
            <a:pPr marL="0" indent="0">
              <a:buNone/>
            </a:pPr>
            <a:r>
              <a:rPr lang="en-AU" sz="3600" dirty="0" smtClean="0"/>
              <a:t>Customer Relationship Management (CRM) in Tourism</a:t>
            </a:r>
            <a:endParaRPr lang="en-AU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1363" y="1718140"/>
            <a:ext cx="4120637" cy="513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555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Loyalty programme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979"/>
          </a:xfrm>
        </p:spPr>
        <p:txBody>
          <a:bodyPr>
            <a:normAutofit fontScale="92500" lnSpcReduction="20000"/>
          </a:bodyPr>
          <a:lstStyle/>
          <a:p>
            <a:r>
              <a:rPr lang="en-AU" dirty="0" smtClean="0"/>
              <a:t>General </a:t>
            </a:r>
            <a:r>
              <a:rPr lang="en-AU" dirty="0"/>
              <a:t>performance </a:t>
            </a:r>
            <a:r>
              <a:rPr lang="en-AU" dirty="0" smtClean="0"/>
              <a:t>indicators</a:t>
            </a:r>
          </a:p>
          <a:p>
            <a:pPr lvl="2"/>
            <a:r>
              <a:rPr lang="en-AU" dirty="0"/>
              <a:t>Increased purchase frequency</a:t>
            </a:r>
            <a:endParaRPr lang="en-AU" sz="1600" dirty="0"/>
          </a:p>
          <a:p>
            <a:pPr lvl="2"/>
            <a:r>
              <a:rPr lang="en-AU" dirty="0"/>
              <a:t>Decreased customer price sensitivity</a:t>
            </a:r>
            <a:endParaRPr lang="en-AU" sz="1600" dirty="0"/>
          </a:p>
          <a:p>
            <a:pPr lvl="2"/>
            <a:r>
              <a:rPr lang="en-AU" dirty="0"/>
              <a:t>Customer advocacy</a:t>
            </a:r>
            <a:endParaRPr lang="en-AU" sz="1600" dirty="0"/>
          </a:p>
          <a:p>
            <a:pPr lvl="2"/>
            <a:r>
              <a:rPr lang="en-AU" dirty="0"/>
              <a:t>Extended relationship lengths</a:t>
            </a:r>
            <a:endParaRPr lang="en-AU" sz="1600" dirty="0"/>
          </a:p>
          <a:p>
            <a:pPr lvl="2"/>
            <a:r>
              <a:rPr lang="en-AU" dirty="0"/>
              <a:t>Increased share of wallet</a:t>
            </a:r>
            <a:endParaRPr lang="en-AU" sz="1600" dirty="0"/>
          </a:p>
          <a:p>
            <a:pPr lvl="2"/>
            <a:r>
              <a:rPr lang="en-AU" dirty="0"/>
              <a:t>Development of consumer community and connectedness</a:t>
            </a:r>
            <a:endParaRPr lang="en-AU" sz="1600" dirty="0"/>
          </a:p>
          <a:p>
            <a:pPr lvl="2"/>
            <a:r>
              <a:rPr lang="en-AU" dirty="0"/>
              <a:t>Increased firm </a:t>
            </a:r>
            <a:r>
              <a:rPr lang="en-AU" dirty="0" smtClean="0"/>
              <a:t>performance</a:t>
            </a:r>
          </a:p>
          <a:p>
            <a:pPr lvl="2"/>
            <a:endParaRPr lang="en-AU" sz="1600" dirty="0"/>
          </a:p>
          <a:p>
            <a:r>
              <a:rPr lang="en-AU" dirty="0"/>
              <a:t>Key challenge is directly quantifying the relationship between the costs of CRM and firm performance</a:t>
            </a:r>
          </a:p>
          <a:p>
            <a:pPr lvl="1"/>
            <a:endParaRPr lang="en-AU" dirty="0"/>
          </a:p>
          <a:p>
            <a:r>
              <a:rPr lang="en-AU" dirty="0" smtClean="0"/>
              <a:t>Many sophisticated CRM programmes for large firms have failed</a:t>
            </a:r>
          </a:p>
          <a:p>
            <a:pPr lvl="1"/>
            <a:r>
              <a:rPr lang="en-AU" dirty="0" smtClean="0"/>
              <a:t>Due high costs</a:t>
            </a:r>
          </a:p>
          <a:p>
            <a:pPr lvl="1"/>
            <a:r>
              <a:rPr lang="en-AU" dirty="0" smtClean="0"/>
              <a:t>Due incorrect strategy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1593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Five fundamentals of effective CRM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63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b="1" dirty="0"/>
              <a:t>Develop a philosophy of nurturing long term mutually beneficial customer relationships that foster a sense of community and belonging </a:t>
            </a:r>
          </a:p>
          <a:p>
            <a:endParaRPr lang="en-AU" dirty="0" smtClean="0"/>
          </a:p>
          <a:p>
            <a:r>
              <a:rPr lang="en-AU" dirty="0" smtClean="0"/>
              <a:t>While a feature of a loyalty programme is rewards, the focus should be developing relationships</a:t>
            </a:r>
          </a:p>
          <a:p>
            <a:pPr lvl="1"/>
            <a:r>
              <a:rPr lang="en-AU" dirty="0" smtClean="0"/>
              <a:t>Aim is to make the cost of switching brands expensive for the customer</a:t>
            </a:r>
          </a:p>
          <a:p>
            <a:endParaRPr lang="en-AU" dirty="0" smtClean="0"/>
          </a:p>
          <a:p>
            <a:r>
              <a:rPr lang="en-AU" dirty="0" smtClean="0"/>
              <a:t>Benefits of a relationship should outweigh the costs to the business</a:t>
            </a:r>
          </a:p>
          <a:p>
            <a:pPr lvl="1"/>
            <a:r>
              <a:rPr lang="en-AU" dirty="0" smtClean="0"/>
              <a:t>Therefore, not all customers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2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Five fundamentals of effective CRM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80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dirty="0" smtClean="0"/>
              <a:t>2. Develop a customer database</a:t>
            </a:r>
          </a:p>
          <a:p>
            <a:endParaRPr lang="en-AU" dirty="0" smtClean="0"/>
          </a:p>
          <a:p>
            <a:r>
              <a:rPr lang="en-AU" dirty="0" smtClean="0"/>
              <a:t>CRM is reliant on customer information</a:t>
            </a:r>
          </a:p>
          <a:p>
            <a:r>
              <a:rPr lang="en-AU" dirty="0"/>
              <a:t>Recorded transactions provide the business with information on purchases and effectiveness of rewards initiatives such as a short term coupon </a:t>
            </a:r>
            <a:r>
              <a:rPr lang="en-AU" dirty="0" smtClean="0"/>
              <a:t>offer</a:t>
            </a:r>
          </a:p>
          <a:p>
            <a:endParaRPr lang="en-AU" dirty="0" smtClean="0"/>
          </a:p>
          <a:p>
            <a:r>
              <a:rPr lang="en-AU" dirty="0" smtClean="0"/>
              <a:t>This </a:t>
            </a:r>
            <a:r>
              <a:rPr lang="en-AU" dirty="0"/>
              <a:t>is a repository of customers’ information that can be accessed by sales staff and service </a:t>
            </a:r>
            <a:r>
              <a:rPr lang="en-AU" dirty="0" smtClean="0"/>
              <a:t>staff</a:t>
            </a:r>
          </a:p>
          <a:p>
            <a:pPr lvl="1"/>
            <a:r>
              <a:rPr lang="en-AU" dirty="0" smtClean="0"/>
              <a:t>Small businesses can get closer to their customers than big firms</a:t>
            </a:r>
          </a:p>
          <a:p>
            <a:pPr lvl="1"/>
            <a:r>
              <a:rPr lang="en-AU" dirty="0" smtClean="0"/>
              <a:t>Database doesn’t have to be technologically complex or expensive</a:t>
            </a:r>
          </a:p>
          <a:p>
            <a:pPr marL="0" indent="0">
              <a:buNone/>
            </a:pP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1284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Five fundamentals of effective CRM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7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b="1" dirty="0" smtClean="0"/>
              <a:t>3. Select customers who offer maximum yield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Not feasible to develop a relationship with every customer</a:t>
            </a:r>
          </a:p>
          <a:p>
            <a:r>
              <a:rPr lang="en-AU" dirty="0" smtClean="0"/>
              <a:t>Identify those who are less price sensitive, and less likely to switch brands for a better deal</a:t>
            </a:r>
          </a:p>
          <a:p>
            <a:r>
              <a:rPr lang="en-AU" dirty="0" smtClean="0"/>
              <a:t>Selection criteria includes:</a:t>
            </a:r>
          </a:p>
          <a:p>
            <a:pPr lvl="1"/>
            <a:r>
              <a:rPr lang="en-AU" dirty="0"/>
              <a:t>frequency and volume of purchase, spending patterns and probability of future </a:t>
            </a:r>
            <a:r>
              <a:rPr lang="en-AU" dirty="0" smtClean="0"/>
              <a:t>visitation</a:t>
            </a:r>
          </a:p>
          <a:p>
            <a:r>
              <a:rPr lang="en-AU" dirty="0" smtClean="0"/>
              <a:t>A </a:t>
            </a:r>
            <a:r>
              <a:rPr lang="en-AU" dirty="0"/>
              <a:t>tier system can be developed to differentiate members by their value </a:t>
            </a:r>
            <a:r>
              <a:rPr lang="en-AU" dirty="0" smtClean="0"/>
              <a:t>level</a:t>
            </a:r>
          </a:p>
          <a:p>
            <a:r>
              <a:rPr lang="en-AU" dirty="0" smtClean="0"/>
              <a:t>Importantly</a:t>
            </a:r>
            <a:r>
              <a:rPr lang="en-AU" dirty="0"/>
              <a:t>, select those profitable customers that the business is best able to cater to their needs.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347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Five fundamentals of effective CRM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4932" cy="46873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/>
              <a:t>4. Provide added value to loyal customers</a:t>
            </a:r>
          </a:p>
          <a:p>
            <a:endParaRPr lang="en-AU" dirty="0" smtClean="0"/>
          </a:p>
          <a:p>
            <a:r>
              <a:rPr lang="en-AU" dirty="0" smtClean="0"/>
              <a:t>Financial rewards are essential</a:t>
            </a:r>
          </a:p>
          <a:p>
            <a:r>
              <a:rPr lang="en-AU" dirty="0" smtClean="0"/>
              <a:t>Can be short term (</a:t>
            </a:r>
            <a:r>
              <a:rPr lang="en-AU" dirty="0" err="1" smtClean="0"/>
              <a:t>eg</a:t>
            </a:r>
            <a:r>
              <a:rPr lang="en-AU" dirty="0" smtClean="0"/>
              <a:t> make a purchase and receive a reward)</a:t>
            </a:r>
          </a:p>
          <a:p>
            <a:r>
              <a:rPr lang="en-AU" dirty="0" smtClean="0"/>
              <a:t>Or long term (</a:t>
            </a:r>
            <a:r>
              <a:rPr lang="en-AU" dirty="0" err="1" smtClean="0"/>
              <a:t>eg</a:t>
            </a:r>
            <a:r>
              <a:rPr lang="en-AU" dirty="0"/>
              <a:t> </a:t>
            </a:r>
            <a:r>
              <a:rPr lang="en-AU" dirty="0" smtClean="0"/>
              <a:t>repeat purchase points accrue towards a prize target)</a:t>
            </a:r>
          </a:p>
          <a:p>
            <a:r>
              <a:rPr lang="en-AU" dirty="0" smtClean="0"/>
              <a:t>A tiered system provides enhanced sense of status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4560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Options include: 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Exclusive offers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ervice upgrades</a:t>
            </a:r>
          </a:p>
          <a:p>
            <a:pPr lvl="1"/>
            <a:r>
              <a:rPr lang="en-AU" dirty="0"/>
              <a:t>P</a:t>
            </a:r>
            <a:r>
              <a:rPr lang="en-AU" dirty="0" smtClean="0"/>
              <a:t>riority seating</a:t>
            </a:r>
          </a:p>
          <a:p>
            <a:pPr lvl="1"/>
            <a:r>
              <a:rPr lang="en-AU" dirty="0"/>
              <a:t>E</a:t>
            </a:r>
            <a:r>
              <a:rPr lang="en-AU" dirty="0" smtClean="0"/>
              <a:t>xclusive </a:t>
            </a:r>
            <a:r>
              <a:rPr lang="en-AU" dirty="0"/>
              <a:t>opportunities to preview new service and product </a:t>
            </a:r>
            <a:r>
              <a:rPr lang="en-AU" dirty="0" smtClean="0"/>
              <a:t>offerings</a:t>
            </a:r>
          </a:p>
          <a:p>
            <a:pPr lvl="1"/>
            <a:r>
              <a:rPr lang="en-AU" dirty="0" smtClean="0"/>
              <a:t>Preferential </a:t>
            </a:r>
            <a:r>
              <a:rPr lang="en-AU" dirty="0"/>
              <a:t>reservation contact </a:t>
            </a:r>
            <a:r>
              <a:rPr lang="en-AU" dirty="0" smtClean="0"/>
              <a:t>number</a:t>
            </a:r>
          </a:p>
          <a:p>
            <a:pPr lvl="1"/>
            <a:r>
              <a:rPr lang="en-AU" dirty="0" smtClean="0"/>
              <a:t>Guaranteed </a:t>
            </a:r>
            <a:r>
              <a:rPr lang="en-AU" dirty="0"/>
              <a:t>reservations at any </a:t>
            </a:r>
            <a:r>
              <a:rPr lang="en-AU" dirty="0" smtClean="0"/>
              <a:t>time</a:t>
            </a:r>
          </a:p>
          <a:p>
            <a:pPr lvl="1"/>
            <a:r>
              <a:rPr lang="en-AU" dirty="0" smtClean="0"/>
              <a:t>Members </a:t>
            </a:r>
            <a:r>
              <a:rPr lang="en-AU" dirty="0"/>
              <a:t>only </a:t>
            </a:r>
            <a:r>
              <a:rPr lang="en-AU" dirty="0" smtClean="0"/>
              <a:t>events</a:t>
            </a:r>
          </a:p>
          <a:p>
            <a:pPr lvl="1"/>
            <a:r>
              <a:rPr lang="en-AU" dirty="0" smtClean="0"/>
              <a:t>Special </a:t>
            </a:r>
            <a:r>
              <a:rPr lang="en-AU" dirty="0"/>
              <a:t>dedicated amenities such as a members’ lounge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0007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Five fundamentals of effective CRM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/>
              <a:t>5. Communicate with loyal customers via direct media in a </a:t>
            </a:r>
            <a:r>
              <a:rPr lang="en-AU" b="1" i="1" dirty="0" smtClean="0"/>
              <a:t>meaningful</a:t>
            </a:r>
            <a:r>
              <a:rPr lang="en-AU" b="1" dirty="0" smtClean="0"/>
              <a:t> way</a:t>
            </a:r>
          </a:p>
          <a:p>
            <a:endParaRPr lang="en-AU" dirty="0" smtClean="0"/>
          </a:p>
          <a:p>
            <a:r>
              <a:rPr lang="en-AU" dirty="0" smtClean="0"/>
              <a:t>Mass distribution of customer newsletters are useful</a:t>
            </a:r>
          </a:p>
          <a:p>
            <a:r>
              <a:rPr lang="en-AU" dirty="0" smtClean="0"/>
              <a:t>But effective CRM involves personalised messages</a:t>
            </a:r>
          </a:p>
          <a:p>
            <a:r>
              <a:rPr lang="en-AU" dirty="0" smtClean="0"/>
              <a:t>Based on the customer’s personal information in the database</a:t>
            </a:r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Eg special offers related to their purchase preferences</a:t>
            </a:r>
          </a:p>
          <a:p>
            <a:pPr lvl="1"/>
            <a:r>
              <a:rPr lang="en-AU" dirty="0" smtClean="0"/>
              <a:t>Eg targeting previously frequent customers who are overdue for a visit</a:t>
            </a:r>
          </a:p>
          <a:p>
            <a:pPr lvl="1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339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AU" dirty="0" smtClean="0"/>
              <a:t>Eg Special </a:t>
            </a:r>
            <a:r>
              <a:rPr lang="en-AU" dirty="0"/>
              <a:t>offers to customers on the database who have reported a negative service experience. </a:t>
            </a:r>
            <a:endParaRPr lang="en-AU" dirty="0" smtClean="0"/>
          </a:p>
          <a:p>
            <a:pPr lvl="0"/>
            <a:r>
              <a:rPr lang="en-AU" dirty="0" smtClean="0"/>
              <a:t>Eg Competitions </a:t>
            </a:r>
            <a:r>
              <a:rPr lang="en-AU" dirty="0"/>
              <a:t>that acknowledge customers’ tier status </a:t>
            </a:r>
          </a:p>
          <a:p>
            <a:pPr lvl="0"/>
            <a:r>
              <a:rPr lang="en-AU" dirty="0" smtClean="0"/>
              <a:t>Eg An </a:t>
            </a:r>
            <a:r>
              <a:rPr lang="en-AU" dirty="0"/>
              <a:t>off-peak offer of added value that recognises the customer’s personal preferences</a:t>
            </a:r>
          </a:p>
          <a:p>
            <a:pPr lvl="0"/>
            <a:r>
              <a:rPr lang="en-AU" dirty="0" smtClean="0"/>
              <a:t>Eg An </a:t>
            </a:r>
            <a:r>
              <a:rPr lang="en-AU" dirty="0"/>
              <a:t>email seeking feedback on the recent service</a:t>
            </a:r>
          </a:p>
          <a:p>
            <a:pPr lvl="0"/>
            <a:r>
              <a:rPr lang="en-AU" dirty="0" smtClean="0"/>
              <a:t>Eg Birthday </a:t>
            </a:r>
            <a:r>
              <a:rPr lang="en-AU" dirty="0"/>
              <a:t>and anniversary special offers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6462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Stimulating word-of-mouth (</a:t>
            </a:r>
            <a:r>
              <a:rPr lang="en-AU" b="1" dirty="0" err="1" smtClean="0"/>
              <a:t>WoM</a:t>
            </a:r>
            <a:r>
              <a:rPr lang="en-AU" b="1" dirty="0" smtClean="0"/>
              <a:t>)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Delighted customers can be an asset to the business, even if they are unlikely to return themselves</a:t>
            </a:r>
          </a:p>
          <a:p>
            <a:endParaRPr lang="en-AU" dirty="0" smtClean="0"/>
          </a:p>
          <a:p>
            <a:r>
              <a:rPr lang="en-AU" dirty="0" smtClean="0"/>
              <a:t>Exceeding a customer’s expectations is the foundation of </a:t>
            </a:r>
            <a:r>
              <a:rPr lang="en-AU" dirty="0" err="1" smtClean="0"/>
              <a:t>WoM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Difficult to keep exceeding the same customer’s expectations over time</a:t>
            </a:r>
          </a:p>
          <a:p>
            <a:pPr lvl="1"/>
            <a:endParaRPr lang="en-AU" dirty="0"/>
          </a:p>
          <a:p>
            <a:r>
              <a:rPr lang="en-AU" dirty="0" err="1" smtClean="0"/>
              <a:t>WoM</a:t>
            </a:r>
            <a:r>
              <a:rPr lang="en-AU" dirty="0" smtClean="0"/>
              <a:t> referrals are a powerful </a:t>
            </a:r>
            <a:r>
              <a:rPr lang="en-AU" i="1" dirty="0" smtClean="0"/>
              <a:t>organic</a:t>
            </a:r>
            <a:r>
              <a:rPr lang="en-AU" dirty="0" smtClean="0"/>
              <a:t> </a:t>
            </a:r>
            <a:r>
              <a:rPr lang="en-AU" dirty="0" smtClean="0"/>
              <a:t>brand image building agent</a:t>
            </a:r>
          </a:p>
          <a:p>
            <a:endParaRPr lang="en-AU" dirty="0"/>
          </a:p>
          <a:p>
            <a:r>
              <a:rPr lang="en-AU" dirty="0" smtClean="0"/>
              <a:t>Encourage </a:t>
            </a:r>
            <a:r>
              <a:rPr lang="en-AU" dirty="0" err="1" smtClean="0"/>
              <a:t>WoM</a:t>
            </a:r>
            <a:r>
              <a:rPr lang="en-AU" dirty="0" smtClean="0"/>
              <a:t> from customers</a:t>
            </a:r>
          </a:p>
          <a:p>
            <a:pPr lvl="1"/>
            <a:r>
              <a:rPr lang="en-AU" dirty="0" smtClean="0"/>
              <a:t>Make it easy for them to do so…ask for feedback and referrals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1416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Stimulating word-of-mouth (</a:t>
            </a:r>
            <a:r>
              <a:rPr lang="en-AU" b="1" dirty="0" err="1"/>
              <a:t>WoM</a:t>
            </a:r>
            <a:r>
              <a:rPr lang="en-AU" b="1" dirty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Encouraging customers to share their positive experience</a:t>
            </a:r>
          </a:p>
          <a:p>
            <a:pPr lvl="1"/>
            <a:r>
              <a:rPr lang="en-AU" dirty="0" smtClean="0"/>
              <a:t>Social media photo opportunity, Facebook ‘check in’, Twitter hashtag</a:t>
            </a:r>
          </a:p>
          <a:p>
            <a:pPr lvl="1"/>
            <a:r>
              <a:rPr lang="en-AU" dirty="0" smtClean="0"/>
              <a:t>Offering incentives for </a:t>
            </a:r>
            <a:r>
              <a:rPr lang="en-AU" i="1" dirty="0" smtClean="0"/>
              <a:t>influencers </a:t>
            </a:r>
            <a:r>
              <a:rPr lang="en-AU" dirty="0" smtClean="0"/>
              <a:t>to post on their feed</a:t>
            </a:r>
          </a:p>
          <a:p>
            <a:pPr lvl="1"/>
            <a:r>
              <a:rPr lang="en-AU" dirty="0" smtClean="0"/>
              <a:t>Incentivise online testimonials on TripAdvisor </a:t>
            </a:r>
            <a:r>
              <a:rPr lang="en-AU" dirty="0" err="1" smtClean="0"/>
              <a:t>etc</a:t>
            </a:r>
            <a:endParaRPr lang="en-AU" dirty="0" smtClean="0"/>
          </a:p>
          <a:p>
            <a:pPr lvl="1"/>
            <a:r>
              <a:rPr lang="en-AU" dirty="0" smtClean="0"/>
              <a:t>Online </a:t>
            </a:r>
            <a:r>
              <a:rPr lang="en-AU" dirty="0"/>
              <a:t>competition, </a:t>
            </a:r>
            <a:r>
              <a:rPr lang="en-AU" dirty="0" smtClean="0"/>
              <a:t>where </a:t>
            </a:r>
            <a:r>
              <a:rPr lang="en-AU" dirty="0"/>
              <a:t>entry requires the participant to share the post</a:t>
            </a:r>
          </a:p>
          <a:p>
            <a:endParaRPr lang="en-AU" b="1" dirty="0" smtClean="0"/>
          </a:p>
          <a:p>
            <a:r>
              <a:rPr lang="en-AU" b="1" dirty="0" smtClean="0"/>
              <a:t>Encouraging customers to recruit other customers</a:t>
            </a:r>
          </a:p>
          <a:p>
            <a:pPr lvl="1"/>
            <a:r>
              <a:rPr lang="en-AU" dirty="0" smtClean="0"/>
              <a:t>Incentives such as discounts or prizes</a:t>
            </a:r>
          </a:p>
          <a:p>
            <a:pPr lvl="1"/>
            <a:r>
              <a:rPr lang="en-AU" dirty="0" smtClean="0"/>
              <a:t>Get feedback from customers on preferred rewards</a:t>
            </a:r>
          </a:p>
          <a:p>
            <a:pPr lvl="1"/>
            <a:r>
              <a:rPr lang="en-AU" dirty="0" smtClean="0"/>
              <a:t>Promote the referral programme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729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Chapter learning aims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enhance your understanding of:</a:t>
            </a:r>
          </a:p>
          <a:p>
            <a:pPr lvl="0"/>
            <a:endParaRPr lang="en-AU" dirty="0" smtClean="0"/>
          </a:p>
          <a:p>
            <a:pPr lvl="0"/>
            <a:r>
              <a:rPr lang="en-AU" dirty="0" smtClean="0"/>
              <a:t>the </a:t>
            </a:r>
            <a:r>
              <a:rPr lang="en-AU" dirty="0"/>
              <a:t>rationale for customer relationship management (CRM)</a:t>
            </a:r>
          </a:p>
          <a:p>
            <a:pPr lvl="0"/>
            <a:r>
              <a:rPr lang="en-AU" dirty="0"/>
              <a:t>the fundamentals of an effective customer loyalty programme </a:t>
            </a:r>
          </a:p>
          <a:p>
            <a:pPr lvl="0"/>
            <a:r>
              <a:rPr lang="en-AU" dirty="0"/>
              <a:t>opportunities to stimulate word-of-mouth (</a:t>
            </a:r>
            <a:r>
              <a:rPr lang="en-AU" dirty="0" err="1"/>
              <a:t>WoM</a:t>
            </a:r>
            <a:r>
              <a:rPr lang="en-AU" dirty="0"/>
              <a:t>) referrals</a:t>
            </a:r>
          </a:p>
          <a:p>
            <a:pPr marL="0" indent="0">
              <a:lnSpc>
                <a:spcPct val="150000"/>
              </a:lnSpc>
              <a:buNone/>
            </a:pPr>
            <a:endParaRPr lang="en-A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563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Discussion questions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What </a:t>
            </a:r>
            <a:r>
              <a:rPr lang="en-AU" dirty="0"/>
              <a:t>are the potential financial benefits for a business investing in CRM?</a:t>
            </a:r>
          </a:p>
          <a:p>
            <a:endParaRPr lang="en-AU" dirty="0" smtClean="0"/>
          </a:p>
          <a:p>
            <a:r>
              <a:rPr lang="en-AU" dirty="0" smtClean="0"/>
              <a:t>Why </a:t>
            </a:r>
            <a:r>
              <a:rPr lang="en-AU" dirty="0"/>
              <a:t>is it difficult to continually delight a repeat customer?</a:t>
            </a:r>
          </a:p>
          <a:p>
            <a:endParaRPr lang="en-AU" dirty="0" smtClean="0"/>
          </a:p>
          <a:p>
            <a:r>
              <a:rPr lang="en-AU" dirty="0" smtClean="0"/>
              <a:t>Why </a:t>
            </a:r>
            <a:r>
              <a:rPr lang="en-AU" dirty="0"/>
              <a:t>are customer referrals important in the development of the brand image?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794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Key terms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9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/>
              <a:t>Loyalty</a:t>
            </a:r>
            <a:endParaRPr lang="en-AU" dirty="0"/>
          </a:p>
          <a:p>
            <a:r>
              <a:rPr lang="en-AU" dirty="0"/>
              <a:t>The commitment by a customer to return to the business to make further purchases, and/or to recommend the business to others.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/>
              <a:t>Customer relationship management (CRM)</a:t>
            </a:r>
            <a:endParaRPr lang="en-AU" dirty="0"/>
          </a:p>
          <a:p>
            <a:r>
              <a:rPr lang="en-AU" dirty="0"/>
              <a:t>A philosophy, technology, strategy and tactics, making use of customer information to stimulate increased customer loyalty.</a:t>
            </a:r>
          </a:p>
          <a:p>
            <a:pPr marL="0" indent="0">
              <a:buNone/>
            </a:pPr>
            <a:r>
              <a:rPr lang="en-AU" dirty="0"/>
              <a:t> </a:t>
            </a:r>
          </a:p>
          <a:p>
            <a:pPr marL="0" indent="0">
              <a:buNone/>
            </a:pPr>
            <a:r>
              <a:rPr lang="en-AU" b="1" dirty="0"/>
              <a:t>Word-of-mouth (WOM and </a:t>
            </a:r>
            <a:r>
              <a:rPr lang="en-AU" b="1" dirty="0" err="1"/>
              <a:t>eWOM</a:t>
            </a:r>
            <a:r>
              <a:rPr lang="en-AU" b="1" dirty="0"/>
              <a:t>) referrals</a:t>
            </a:r>
            <a:endParaRPr lang="en-AU" dirty="0"/>
          </a:p>
          <a:p>
            <a:r>
              <a:rPr lang="en-AU" dirty="0"/>
              <a:t>A powerful organic source of brand image development that occurs naturally, and where a firm can actively encourage satisfied customers to create conversations about the brand with others in their network. Also known as </a:t>
            </a:r>
            <a:r>
              <a:rPr lang="en-AU" i="1" dirty="0"/>
              <a:t>influencer</a:t>
            </a:r>
            <a:r>
              <a:rPr lang="en-AU" dirty="0"/>
              <a:t> marketing.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765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Customer loyalty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ultimate aim of any promotion is to generate customers (sales).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greater the amount of sales that are in the form of repeat purchases, the greater the benefits for the business.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Small </a:t>
            </a:r>
            <a:r>
              <a:rPr lang="en-GB" dirty="0"/>
              <a:t>tourism businesses put in a lot of effort to attract new customers, who should then be regarded as a resource for the firm to capitalise on for mutual benefit.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1925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Customer loyalty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6715"/>
          </a:xfrm>
        </p:spPr>
        <p:txBody>
          <a:bodyPr>
            <a:normAutofit fontScale="92500"/>
          </a:bodyPr>
          <a:lstStyle/>
          <a:p>
            <a:r>
              <a:rPr lang="en-AU" dirty="0" smtClean="0"/>
              <a:t>Customer loyalty shouldn’t be confused with customer satisfaction</a:t>
            </a:r>
          </a:p>
          <a:p>
            <a:endParaRPr lang="en-AU" dirty="0"/>
          </a:p>
          <a:p>
            <a:r>
              <a:rPr lang="en-AU" dirty="0" smtClean="0"/>
              <a:t>Loyalty is built on satisfaction, but satisfaction doesn’t always lead to loyalty</a:t>
            </a:r>
          </a:p>
          <a:p>
            <a:endParaRPr lang="en-AU" dirty="0"/>
          </a:p>
          <a:p>
            <a:r>
              <a:rPr lang="en-GB" dirty="0"/>
              <a:t>Satisfaction is a perception about how needs were met during a past service transaction, whereas loyalty is future behavioural intention/action.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customer could be very satisfied with a service, and yet quite easily switch to another brand offering a cheaper deal, or not be in a position to visit the business again.  </a:t>
            </a:r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0725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Two forms of customer loyalty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5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 smtClean="0"/>
              <a:t>Behavioural loyalty</a:t>
            </a:r>
          </a:p>
          <a:p>
            <a:endParaRPr lang="en-AU" dirty="0" smtClean="0"/>
          </a:p>
          <a:p>
            <a:r>
              <a:rPr lang="en-AU" dirty="0" smtClean="0"/>
              <a:t>Repeat visitation/purchases</a:t>
            </a:r>
          </a:p>
          <a:p>
            <a:r>
              <a:rPr lang="en-AU" dirty="0" smtClean="0"/>
              <a:t>Word-of-mouth recommendations to others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b="1" dirty="0" smtClean="0"/>
              <a:t>Attitudinal loyalty</a:t>
            </a:r>
          </a:p>
          <a:p>
            <a:endParaRPr lang="en-AU" dirty="0" smtClean="0"/>
          </a:p>
          <a:p>
            <a:r>
              <a:rPr lang="en-AU" dirty="0" smtClean="0"/>
              <a:t>Extent to which an individual intends to make a repeat purchase</a:t>
            </a:r>
          </a:p>
          <a:p>
            <a:r>
              <a:rPr lang="en-AU" dirty="0" smtClean="0"/>
              <a:t>Likelihood an individual will recommend the business to others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6404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CRM rationale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3198"/>
          </a:xfrm>
        </p:spPr>
        <p:txBody>
          <a:bodyPr/>
          <a:lstStyle/>
          <a:p>
            <a:r>
              <a:rPr lang="en-GB" dirty="0"/>
              <a:t>A customer relationship management (CRM) programme that increases customer loyalty is valuable to the business because it reduces marketing costs and increases yield.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An </a:t>
            </a:r>
            <a:r>
              <a:rPr lang="en-GB" dirty="0"/>
              <a:t>effective CRM programme is not only a potential source of competitive advantage, but is also </a:t>
            </a:r>
            <a:r>
              <a:rPr lang="en-AU" dirty="0"/>
              <a:t>an intangible asset on the balance sheet that adds to the financial value of the brand.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Loyalty </a:t>
            </a:r>
            <a:r>
              <a:rPr lang="en-AU" dirty="0"/>
              <a:t>programmes offering economic incentives can have a positive effect on customer satisfaction, customer retention and market share</a:t>
            </a:r>
          </a:p>
        </p:txBody>
      </p:sp>
    </p:spTree>
    <p:extLst>
      <p:ext uri="{BB962C8B-B14F-4D97-AF65-F5344CB8AC3E}">
        <p14:creationId xmlns:p14="http://schemas.microsoft.com/office/powerpoint/2010/main" val="398674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Loyalty programme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259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For businesses operating in markets where there is potential for repeat </a:t>
            </a:r>
            <a:r>
              <a:rPr lang="en-GB" dirty="0" smtClean="0"/>
              <a:t>visitation</a:t>
            </a:r>
          </a:p>
          <a:p>
            <a:r>
              <a:rPr lang="en-GB" dirty="0" smtClean="0"/>
              <a:t>The </a:t>
            </a:r>
            <a:r>
              <a:rPr lang="en-GB" dirty="0"/>
              <a:t>starting point is to set up a customer </a:t>
            </a:r>
            <a:r>
              <a:rPr lang="en-GB" dirty="0" smtClean="0"/>
              <a:t>database</a:t>
            </a:r>
          </a:p>
          <a:p>
            <a:endParaRPr lang="en-GB" dirty="0" smtClean="0"/>
          </a:p>
          <a:p>
            <a:r>
              <a:rPr lang="en-GB" b="1" dirty="0"/>
              <a:t>It can be more efficient use of scarce promotional resources to stay in touch with previous customers, than only attempt to attract the attention of consumers with costly mass media advertising. </a:t>
            </a:r>
            <a:endParaRPr lang="en-GB" b="1" dirty="0" smtClean="0"/>
          </a:p>
          <a:p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makes sense then to supplement the promotional plan objectives to increase new customers, with a customer relationship management (CRM) programme to foster increased loyalty.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4815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Loyalty programme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key aims of CRM are to increase </a:t>
            </a:r>
            <a:r>
              <a:rPr lang="en-AU" b="1" dirty="0"/>
              <a:t>customer retention </a:t>
            </a:r>
            <a:r>
              <a:rPr lang="en-AU" dirty="0"/>
              <a:t>and stimulate </a:t>
            </a:r>
            <a:r>
              <a:rPr lang="en-AU" b="1" dirty="0"/>
              <a:t>repeat </a:t>
            </a:r>
            <a:r>
              <a:rPr lang="en-AU" b="1" dirty="0" smtClean="0"/>
              <a:t>purchases</a:t>
            </a:r>
          </a:p>
          <a:p>
            <a:endParaRPr lang="en-GB" dirty="0" smtClean="0"/>
          </a:p>
          <a:p>
            <a:r>
              <a:rPr lang="en-GB" dirty="0" smtClean="0"/>
              <a:t>CRM </a:t>
            </a:r>
            <a:r>
              <a:rPr lang="en-GB" dirty="0"/>
              <a:t>can be used boost capacity, increase the contribution towards fixed costs of the business, and save on marketing costs. </a:t>
            </a:r>
            <a:endParaRPr lang="en-GB" dirty="0" smtClean="0"/>
          </a:p>
          <a:p>
            <a:endParaRPr lang="en-GB" dirty="0"/>
          </a:p>
          <a:p>
            <a:r>
              <a:rPr lang="en-AU" dirty="0" smtClean="0"/>
              <a:t>It </a:t>
            </a:r>
            <a:r>
              <a:rPr lang="en-AU" dirty="0"/>
              <a:t>can be at least five times more cost-effective to retain existing customers, rather than continually acquiring new ones</a:t>
            </a:r>
          </a:p>
        </p:txBody>
      </p:sp>
    </p:spTree>
    <p:extLst>
      <p:ext uri="{BB962C8B-B14F-4D97-AF65-F5344CB8AC3E}">
        <p14:creationId xmlns:p14="http://schemas.microsoft.com/office/powerpoint/2010/main" val="3479717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1190</Words>
  <Application>Microsoft Office PowerPoint</Application>
  <PresentationFormat>Widescreen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Tourism Marketing for small businesses</vt:lpstr>
      <vt:lpstr>Chapter learning aims</vt:lpstr>
      <vt:lpstr>Key terms</vt:lpstr>
      <vt:lpstr>Customer loyalty</vt:lpstr>
      <vt:lpstr>Customer loyalty</vt:lpstr>
      <vt:lpstr>Two forms of customer loyalty</vt:lpstr>
      <vt:lpstr>CRM rationale</vt:lpstr>
      <vt:lpstr>Loyalty programme</vt:lpstr>
      <vt:lpstr>Loyalty programme</vt:lpstr>
      <vt:lpstr>Loyalty programme</vt:lpstr>
      <vt:lpstr>Five fundamentals of effective CRM</vt:lpstr>
      <vt:lpstr>Five fundamentals of effective CRM</vt:lpstr>
      <vt:lpstr>Five fundamentals of effective CRM</vt:lpstr>
      <vt:lpstr>Five fundamentals of effective CRM</vt:lpstr>
      <vt:lpstr> </vt:lpstr>
      <vt:lpstr>Five fundamentals of effective CRM</vt:lpstr>
      <vt:lpstr>PowerPoint Presentation</vt:lpstr>
      <vt:lpstr>Stimulating word-of-mouth (WoM)</vt:lpstr>
      <vt:lpstr>Stimulating word-of-mouth (WoM)</vt:lpstr>
      <vt:lpstr>Discussion questions</vt:lpstr>
    </vt:vector>
  </TitlesOfParts>
  <Company>Queensland University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Pike</dc:creator>
  <cp:lastModifiedBy>Steven Pike</cp:lastModifiedBy>
  <cp:revision>18</cp:revision>
  <dcterms:created xsi:type="dcterms:W3CDTF">2017-12-15T04:27:46Z</dcterms:created>
  <dcterms:modified xsi:type="dcterms:W3CDTF">2017-12-30T02:15:42Z</dcterms:modified>
</cp:coreProperties>
</file>